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3" r:id="rId6"/>
    <p:sldId id="272" r:id="rId7"/>
    <p:sldId id="257" r:id="rId8"/>
    <p:sldId id="260" r:id="rId9"/>
    <p:sldId id="266" r:id="rId10"/>
    <p:sldId id="265" r:id="rId11"/>
    <p:sldId id="271" r:id="rId12"/>
    <p:sldId id="270" r:id="rId13"/>
    <p:sldId id="269" r:id="rId14"/>
    <p:sldId id="268" r:id="rId15"/>
    <p:sldId id="267" r:id="rId16"/>
    <p:sldId id="263" r:id="rId17"/>
    <p:sldId id="264" r:id="rId18"/>
    <p:sldId id="261" r:id="rId19"/>
    <p:sldId id="27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EBA0-6923-43FF-A836-B12BAC8E0905}" type="datetimeFigureOut">
              <a:rPr lang="es-MX" smtClean="0"/>
              <a:pPr/>
              <a:t>30/11/2016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4D40-3CF1-4C27-999A-750ADD47D8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Dolores Hidalgo, C.I.N. Guanajuato</a:t>
            </a:r>
            <a:br>
              <a:rPr lang="es-MX" dirty="0" smtClean="0"/>
            </a:b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Alimentación Saludable y Actividad Física</a:t>
            </a:r>
            <a:endParaRPr lang="es-MX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895476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Presenta: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Lic. Juan Rendón López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Presidente Municipal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Presidente de la Red Guanajuatense de Municipios por la Salud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USUARIO\Desktop\PROGRAMA DE TRABAJO MUNICIPAL DE PROMOCIÓN DE LA SALUD\vive sano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62" y="214290"/>
            <a:ext cx="3643338" cy="15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Resultado de imagen para promocion de la salu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3643337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655633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Rescate de espacios Públicos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USUARIO\Desktop\14976892_558305864366934_3500085287475748852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8215338" cy="414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441319"/>
          </a:xfrm>
        </p:spPr>
        <p:txBody>
          <a:bodyPr>
            <a:normAutofit fontScale="90000"/>
          </a:bodyPr>
          <a:lstStyle/>
          <a:p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Ferias de Salud </a:t>
            </a:r>
            <a:endParaRPr lang="es-MX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500066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Semana Nacional por un corazón Saludable 2016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USUARIO\Desktop\14409649_541312026066318_1236124794281986806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5572164" cy="3232290"/>
          </a:xfrm>
          <a:prstGeom prst="rect">
            <a:avLst/>
          </a:prstGeom>
          <a:noFill/>
        </p:spPr>
      </p:pic>
      <p:pic>
        <p:nvPicPr>
          <p:cNvPr id="12290" name="Picture 2" descr="C:\Users\USUARIO\Desktop\14485001_541311999399654_399363868734265670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643182"/>
            <a:ext cx="375049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798509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Semana Nacional por un corazón Saludable 2016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scontent.fcyw1-1.fna.fbcdn.net/v/t35.0-12/15225173_209902302794571_1830845006_o.jpg?oh=a562211644e861e228bf70376d5cda42&amp;oe=58423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4429156" cy="3619480"/>
          </a:xfrm>
          <a:prstGeom prst="rect">
            <a:avLst/>
          </a:prstGeom>
          <a:noFill/>
        </p:spPr>
      </p:pic>
      <p:pic>
        <p:nvPicPr>
          <p:cNvPr id="11268" name="Picture 4" descr="https://scontent.fcyw1-1.fna.fbcdn.net/v/t34.0-12/15240151_209902299461238_490544942_n.jpg?oh=2a5bd5ec2ab7f26da43628f79209038b&amp;oe=58421D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71678"/>
            <a:ext cx="314324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155699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Semana Nacional de Salud para la Gente Grande 2016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USUARIO\Desktop\14732187_553523604845160_135629456424423767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576768" cy="3574684"/>
          </a:xfrm>
          <a:prstGeom prst="rect">
            <a:avLst/>
          </a:prstGeom>
          <a:noFill/>
        </p:spPr>
      </p:pic>
      <p:pic>
        <p:nvPicPr>
          <p:cNvPr id="10242" name="Picture 2" descr="C:\Users\USUARIO\Desktop\FB_IMG_14775356516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357430"/>
            <a:ext cx="371475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655633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Día Mundial de la Diabetes 2016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USUARIO\Desktop\15025201_563170630547124_3980695804249046586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3116"/>
            <a:ext cx="671514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798509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Día Mundial de la Diabetes 2016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USUARIO\Desktop\15095540_563170753880445_153519446577724485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85926"/>
            <a:ext cx="4143404" cy="4143356"/>
          </a:xfrm>
          <a:prstGeom prst="rect">
            <a:avLst/>
          </a:prstGeom>
          <a:noFill/>
        </p:spPr>
      </p:pic>
      <p:pic>
        <p:nvPicPr>
          <p:cNvPr id="8194" name="Picture 2" descr="C:\Users\USUARIO\Desktop\15110243_563170797213774_7121498991083911856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85926"/>
            <a:ext cx="443653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727071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3214710"/>
          </a:xfrm>
        </p:spPr>
        <p:txBody>
          <a:bodyPr>
            <a:normAutofit/>
          </a:bodyPr>
          <a:lstStyle/>
          <a:p>
            <a:endParaRPr lang="es-MX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400" b="1" u="sng" dirty="0" smtClean="0">
                <a:solidFill>
                  <a:srgbClr val="7030A0"/>
                </a:solidFill>
              </a:rPr>
              <a:t>493 </a:t>
            </a:r>
            <a:r>
              <a:rPr lang="es-MX" sz="2400" dirty="0" smtClean="0">
                <a:solidFill>
                  <a:schemeClr val="tx1"/>
                </a:solidFill>
              </a:rPr>
              <a:t>D</a:t>
            </a:r>
            <a:r>
              <a:rPr lang="es-MX" sz="2400" dirty="0" smtClean="0">
                <a:solidFill>
                  <a:schemeClr val="tx1"/>
                </a:solidFill>
              </a:rPr>
              <a:t>etecciones en Feria de Salud para factor </a:t>
            </a:r>
            <a:r>
              <a:rPr lang="es-MX" sz="2400" dirty="0" smtClean="0">
                <a:solidFill>
                  <a:schemeClr val="tx1"/>
                </a:solidFill>
              </a:rPr>
              <a:t>de </a:t>
            </a:r>
            <a:r>
              <a:rPr lang="es-MX" sz="2400" dirty="0" smtClean="0">
                <a:solidFill>
                  <a:schemeClr val="tx1"/>
                </a:solidFill>
              </a:rPr>
              <a:t>riesgo: Diabetes Mellitus</a:t>
            </a:r>
            <a:r>
              <a:rPr lang="es-MX" sz="2400" dirty="0" smtClean="0">
                <a:solidFill>
                  <a:schemeClr val="tx1"/>
                </a:solidFill>
              </a:rPr>
              <a:t>, </a:t>
            </a:r>
            <a:r>
              <a:rPr lang="es-MX" sz="2400" dirty="0" smtClean="0">
                <a:solidFill>
                  <a:schemeClr val="tx1"/>
                </a:solidFill>
              </a:rPr>
              <a:t>Hipertensión Arterial</a:t>
            </a:r>
            <a:r>
              <a:rPr lang="es-MX" sz="2400" dirty="0" smtClean="0">
                <a:solidFill>
                  <a:schemeClr val="tx1"/>
                </a:solidFill>
              </a:rPr>
              <a:t>,</a:t>
            </a:r>
            <a:r>
              <a:rPr lang="es-MX" sz="2400" dirty="0" smtClean="0">
                <a:solidFill>
                  <a:schemeClr val="tx1"/>
                </a:solidFill>
              </a:rPr>
              <a:t> Obesidad y Dislipidemias. </a:t>
            </a:r>
          </a:p>
          <a:p>
            <a:pPr>
              <a:buFont typeface="Arial" pitchFamily="34" charset="0"/>
              <a:buChar char="•"/>
            </a:pPr>
            <a:r>
              <a:rPr lang="es-MX" sz="2400" b="1" u="sng" dirty="0" smtClean="0">
                <a:solidFill>
                  <a:srgbClr val="7030A0"/>
                </a:solidFill>
              </a:rPr>
              <a:t>1600</a:t>
            </a:r>
            <a:r>
              <a:rPr lang="es-MX" sz="2400" dirty="0" smtClean="0">
                <a:solidFill>
                  <a:schemeClr val="tx1"/>
                </a:solidFill>
              </a:rPr>
              <a:t> Detecciones a nivel Municipal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Participación de más de </a:t>
            </a:r>
            <a:r>
              <a:rPr lang="es-MX" sz="2400" b="1" u="sng" dirty="0" smtClean="0">
                <a:solidFill>
                  <a:srgbClr val="7030A0"/>
                </a:solidFill>
              </a:rPr>
              <a:t>2</a:t>
            </a:r>
            <a:r>
              <a:rPr lang="es-MX" sz="2400" b="1" u="sng" dirty="0" smtClean="0">
                <a:solidFill>
                  <a:srgbClr val="7030A0"/>
                </a:solidFill>
              </a:rPr>
              <a:t>,000</a:t>
            </a:r>
            <a:r>
              <a:rPr lang="es-MX" sz="2400" dirty="0" smtClean="0">
                <a:solidFill>
                  <a:schemeClr val="tx1"/>
                </a:solidFill>
              </a:rPr>
              <a:t> Dolorenses en caminatas.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441319"/>
          </a:xfrm>
        </p:spPr>
        <p:txBody>
          <a:bodyPr>
            <a:no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Activación Física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7072362" cy="500066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Beneficiados </a:t>
            </a:r>
            <a:r>
              <a:rPr lang="es-MX" sz="2400" b="1" u="sng" dirty="0" smtClean="0">
                <a:solidFill>
                  <a:srgbClr val="7030A0"/>
                </a:solidFill>
              </a:rPr>
              <a:t>23,290</a:t>
            </a:r>
            <a:r>
              <a:rPr lang="es-MX" sz="2400" dirty="0" smtClean="0">
                <a:solidFill>
                  <a:schemeClr val="tx1"/>
                </a:solidFill>
              </a:rPr>
              <a:t> Dolorenses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USUARIO\Desktop\14702509_548823495315171_242205808052464527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428868"/>
            <a:ext cx="3857652" cy="3429024"/>
          </a:xfrm>
          <a:prstGeom prst="rect">
            <a:avLst/>
          </a:prstGeom>
          <a:noFill/>
        </p:spPr>
      </p:pic>
      <p:pic>
        <p:nvPicPr>
          <p:cNvPr id="5122" name="Picture 2" descr="C:\Users\USUARIO\Desktop\IMG-20160929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428868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USUARIO\Desktop\IMG-20160924-WA0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3857625" cy="4143380"/>
          </a:xfrm>
          <a:prstGeom prst="rect">
            <a:avLst/>
          </a:prstGeom>
          <a:noFill/>
        </p:spPr>
      </p:pic>
      <p:pic>
        <p:nvPicPr>
          <p:cNvPr id="2050" name="Picture 2" descr="C:\Users\USUARIO\Desktop\15110243_563170797213774_7121498991083911856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488"/>
            <a:ext cx="414340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“La salud no lo es todo, pero sin ella todo lo demás es nada”</a:t>
            </a:r>
            <a:b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s-MX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Schopenhauer</a:t>
            </a:r>
            <a:endParaRPr lang="es-MX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POR SU ATENCIÓN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GRACIAS 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798509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Dolores Hidalgo, C.I.N. Guanajuato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4214842" cy="3643338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Es uno de los 46 Municipios del Estado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 de Guanajuato, se ubica al norte centro,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t</a:t>
            </a:r>
            <a:r>
              <a:rPr lang="es-MX" sz="2400" dirty="0" smtClean="0">
                <a:solidFill>
                  <a:schemeClr val="tx1"/>
                </a:solidFill>
              </a:rPr>
              <a:t>iene una extensión territorial de </a:t>
            </a:r>
            <a:r>
              <a:rPr lang="es-MX" sz="2400" dirty="0" smtClean="0">
                <a:solidFill>
                  <a:schemeClr val="tx1"/>
                </a:solidFill>
              </a:rPr>
              <a:t>1656,18 </a:t>
            </a:r>
            <a:r>
              <a:rPr lang="es-MX" sz="2400" dirty="0" smtClean="0">
                <a:solidFill>
                  <a:schemeClr val="tx1"/>
                </a:solidFill>
              </a:rPr>
              <a:t>km².</a:t>
            </a:r>
          </a:p>
          <a:p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Es </a:t>
            </a:r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un municipio con gran relevancia histórica </a:t>
            </a:r>
            <a:endParaRPr lang="es-ES_tradnl" sz="2400" dirty="0" smtClean="0">
              <a:solidFill>
                <a:schemeClr val="tx1"/>
              </a:solidFill>
              <a:cs typeface="Arial"/>
            </a:endParaRPr>
          </a:p>
          <a:p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por </a:t>
            </a:r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ser donde inició la lucha </a:t>
            </a:r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por</a:t>
            </a:r>
          </a:p>
          <a:p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  <a:cs typeface="Arial"/>
              </a:rPr>
              <a:t>la Independencia en 1810.</a:t>
            </a:r>
            <a:endParaRPr lang="es-MX" sz="2400" dirty="0" smtClean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00306"/>
            <a:ext cx="3138203" cy="3458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2928934"/>
            <a:ext cx="5543544" cy="3714776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ugar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de nacimiento de uno de los iconos de la música popular mexicana: José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Alfredo Jiménez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Desde hace 400 años existe una importante producción de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cerámica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y mayólica.</a:t>
            </a:r>
            <a:endParaRPr lang="es-ES_tradnl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En 2002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recibe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el nombramiento de Pueblo </a:t>
            </a:r>
            <a:r>
              <a:rPr lang="es-ES_tradnl" sz="2200" dirty="0" smtClean="0">
                <a:solidFill>
                  <a:schemeClr val="tx1"/>
                </a:solidFill>
                <a:latin typeface="Arial"/>
                <a:cs typeface="Arial"/>
              </a:rPr>
              <a:t>Mágico.</a:t>
            </a:r>
            <a:endParaRPr lang="es-ES_tradnl" sz="2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Resultado de imagen para dolores hidal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3429024" cy="2286016"/>
          </a:xfrm>
          <a:prstGeom prst="rect">
            <a:avLst/>
          </a:prstGeom>
          <a:noFill/>
        </p:spPr>
      </p:pic>
      <p:pic>
        <p:nvPicPr>
          <p:cNvPr id="17416" name="Picture 8" descr="Resultado de imagen para jose alfredo jimenez dolores hidal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357430"/>
            <a:ext cx="3071802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012823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Principales Causas de Morbilidad 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4 Marcador de contenido"/>
          <p:cNvGraphicFramePr>
            <a:graphicFrameLocks/>
          </p:cNvGraphicFramePr>
          <p:nvPr/>
        </p:nvGraphicFramePr>
        <p:xfrm>
          <a:off x="1928794" y="1857364"/>
          <a:ext cx="5429288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4286280"/>
              </a:tblGrid>
              <a:tr h="227964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Causa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Infecciones Respiratorias</a:t>
                      </a:r>
                      <a:r>
                        <a:rPr lang="es-MX" baseline="0" dirty="0" smtClean="0"/>
                        <a:t> Agudas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Infecciones de vías urinarias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Infección Intestinal por otros organismos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Úlceras</a:t>
                      </a:r>
                      <a:r>
                        <a:rPr lang="es-MX" baseline="0" dirty="0" smtClean="0"/>
                        <a:t>, Gastritis y Duodenitis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Otitis Media</a:t>
                      </a:r>
                      <a:r>
                        <a:rPr lang="es-MX" baseline="0" dirty="0" smtClean="0"/>
                        <a:t> Aguda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Hipertensión Arterial</a:t>
                      </a:r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Gingivitis y enfermedades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periodontales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Conjuntivitis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Candidiasis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Amebiasis intestinal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Fuente tomada de</a:t>
                      </a:r>
                      <a:r>
                        <a:rPr lang="es-MX" baseline="0" dirty="0" smtClean="0"/>
                        <a:t> SUIVE, CAISES Dolores Hidalgo 2015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727071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Principales causas de Mortalidad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4 Marcador de contenido"/>
          <p:cNvGraphicFramePr>
            <a:graphicFrameLocks/>
          </p:cNvGraphicFramePr>
          <p:nvPr/>
        </p:nvGraphicFramePr>
        <p:xfrm>
          <a:off x="928662" y="1785926"/>
          <a:ext cx="7429525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215079"/>
                <a:gridCol w="785818"/>
              </a:tblGrid>
              <a:tr h="33019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Causa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Casos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Infarto Agudo del Miocardio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90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Diabetes</a:t>
                      </a:r>
                      <a:r>
                        <a:rPr lang="es-MX" sz="1600" baseline="0" dirty="0" smtClean="0"/>
                        <a:t> Mellitus no insulinodependiente, con complicaciones renales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33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Diabetes</a:t>
                      </a:r>
                      <a:r>
                        <a:rPr lang="es-MX" sz="1600" baseline="0" dirty="0" smtClean="0"/>
                        <a:t> Mellitus no insulinodependiente, sin mención de complicación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32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Cirrosis</a:t>
                      </a:r>
                      <a:r>
                        <a:rPr lang="es-MX" sz="1600" baseline="0" dirty="0" smtClean="0"/>
                        <a:t> Hepática alcohólica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22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Neumonía</a:t>
                      </a:r>
                      <a:r>
                        <a:rPr lang="es-MX" sz="1600" baseline="0" dirty="0" smtClean="0"/>
                        <a:t> no especificada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21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Insuficiencia</a:t>
                      </a:r>
                      <a:r>
                        <a:rPr lang="es-MX" sz="1600" baseline="0" dirty="0" smtClean="0"/>
                        <a:t> renal crónica no especificada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Enfermedad</a:t>
                      </a:r>
                      <a:r>
                        <a:rPr lang="es-MX" sz="1600" baseline="0" dirty="0" smtClean="0"/>
                        <a:t> renal Hipertensiva con Insuficiencia renal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16</a:t>
                      </a:r>
                      <a:endParaRPr lang="es-MX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Mal absorción debida a intolerancia,</a:t>
                      </a:r>
                      <a:r>
                        <a:rPr lang="es-MX" sz="1600" baseline="0" dirty="0" smtClean="0"/>
                        <a:t> no clasificada en otra parte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13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Tumor maligno de próstata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12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Enfermedad</a:t>
                      </a:r>
                      <a:r>
                        <a:rPr lang="es-MX" sz="1600" baseline="0" dirty="0" smtClean="0"/>
                        <a:t> Pulmonar Obstructiva crónica no especificada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12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Fuente</a:t>
                      </a:r>
                      <a:r>
                        <a:rPr lang="es-MX" sz="1400" baseline="0" dirty="0" smtClean="0"/>
                        <a:t> tomada de SUIVE 2015, CAISES Dolores Hidalgo 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655633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Determinantes de Salud del Municipio</a:t>
            </a:r>
            <a:endParaRPr lang="es-MX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Marcador de contenido"/>
          <p:cNvGraphicFramePr>
            <a:graphicFrameLocks/>
          </p:cNvGraphicFramePr>
          <p:nvPr/>
        </p:nvGraphicFramePr>
        <p:xfrm>
          <a:off x="1285852" y="1714488"/>
          <a:ext cx="6643734" cy="413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143536"/>
                <a:gridCol w="1000132"/>
              </a:tblGrid>
              <a:tr h="37679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Principales problemas en el Municipio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Puntaje 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Adicciones (drogadicción, alcoholismo, tabaquismo)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217 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Enfermedades</a:t>
                      </a:r>
                      <a:r>
                        <a:rPr lang="es-MX" baseline="0" dirty="0" smtClean="0"/>
                        <a:t> crónico degenerativas </a:t>
                      </a:r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123</a:t>
                      </a:r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Infección</a:t>
                      </a:r>
                      <a:r>
                        <a:rPr lang="es-MX" baseline="0" dirty="0" smtClean="0"/>
                        <a:t> de vías respiratorias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94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Embarazo en adolescentes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78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Contaminación ambiental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73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Accidentes</a:t>
                      </a:r>
                      <a:r>
                        <a:rPr lang="es-MX" baseline="0" dirty="0" smtClean="0"/>
                        <a:t> viales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65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Estrés, Depresión,</a:t>
                      </a:r>
                      <a:r>
                        <a:rPr lang="es-MX" baseline="0" dirty="0" smtClean="0"/>
                        <a:t> Ansiedad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60</a:t>
                      </a:r>
                      <a:endParaRPr lang="es-MX" dirty="0"/>
                    </a:p>
                  </a:txBody>
                  <a:tcPr/>
                </a:tc>
              </a:tr>
              <a:tr h="271794">
                <a:tc>
                  <a:txBody>
                    <a:bodyPr/>
                    <a:lstStyle/>
                    <a:p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Infecciones</a:t>
                      </a:r>
                      <a:r>
                        <a:rPr lang="es-MX" baseline="0" dirty="0" smtClean="0"/>
                        <a:t> gastrointestinales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53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Insuficiencia renal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28</a:t>
                      </a:r>
                      <a:endParaRPr lang="es-MX" dirty="0"/>
                    </a:p>
                  </a:txBody>
                  <a:tcPr/>
                </a:tc>
              </a:tr>
              <a:tr h="376793">
                <a:tc>
                  <a:txBody>
                    <a:bodyPr/>
                    <a:lstStyle/>
                    <a:p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Enfermedades transmitidas</a:t>
                      </a:r>
                      <a:r>
                        <a:rPr lang="es-MX" baseline="0" dirty="0" smtClean="0"/>
                        <a:t> por vectores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21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Proyecto para la Promoción de la Salud y Prevención de Enfermedades</a:t>
            </a:r>
            <a:endParaRPr lang="es-MX" sz="36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USUARIO\Desktop\PROGRAMA DE TRABAJO MUNICIPAL DE PROMOCIÓN DE LA SALUD\vive sano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7639050" cy="373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512757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Rescate de espacios públicos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86380" y="2071678"/>
            <a:ext cx="3357586" cy="3324236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Total de </a:t>
            </a:r>
            <a:r>
              <a:rPr lang="es-MX" sz="2400" b="1" u="sng" dirty="0" smtClean="0">
                <a:solidFill>
                  <a:srgbClr val="7030A0"/>
                </a:solidFill>
              </a:rPr>
              <a:t>16</a:t>
            </a:r>
            <a:r>
              <a:rPr lang="es-MX" sz="2400" dirty="0" smtClean="0">
                <a:solidFill>
                  <a:schemeClr val="tx1"/>
                </a:solidFill>
              </a:rPr>
              <a:t> parques rehabilitados.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Beneficiando a </a:t>
            </a:r>
            <a:r>
              <a:rPr lang="es-MX" sz="2400" b="1" u="sng" dirty="0" smtClean="0">
                <a:solidFill>
                  <a:srgbClr val="7030A0"/>
                </a:solidFill>
              </a:rPr>
              <a:t>30,220</a:t>
            </a:r>
            <a:r>
              <a:rPr lang="es-MX" sz="2400" dirty="0" smtClean="0">
                <a:solidFill>
                  <a:schemeClr val="tx1"/>
                </a:solidFill>
              </a:rPr>
              <a:t> Dolorenses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Gimnasios al aire libre, juegos infantiles y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Reforestación.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C:\Users\USUARIO\Desktop\14890592_558305854366935_2877169352441702456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4357686" cy="414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869947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Rescate de espacios Públicos</a:t>
            </a:r>
            <a:endParaRPr lang="es-MX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scontent.fcyw1-1.fna.fbcdn.net/t31.0-8/15016230_560970670767120_3016826672178625802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4071966" cy="3952861"/>
          </a:xfrm>
          <a:prstGeom prst="rect">
            <a:avLst/>
          </a:prstGeom>
          <a:noFill/>
        </p:spPr>
      </p:pic>
      <p:pic>
        <p:nvPicPr>
          <p:cNvPr id="7172" name="Picture 4" descr="https://scontent.fcyw1-1.fna.fbcdn.net/t31.0-8/15002376_560970684100452_4255574016661784945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928802"/>
            <a:ext cx="4000528" cy="391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Pages>8</Pages>
  <Words>474</Words>
  <Characters>0</Characters>
  <Application>Microsoft Office PowerPoint</Application>
  <DocSecurity>0</DocSecurity>
  <PresentationFormat>Presentación en pantalla (4:3)</PresentationFormat>
  <Lines>0</Lines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Dolores Hidalgo, C.I.N. Guanajuato Alimentación Saludable y Actividad Física</vt:lpstr>
      <vt:lpstr>Dolores Hidalgo, C.I.N. Guanajuato</vt:lpstr>
      <vt:lpstr>Diapositiva 3</vt:lpstr>
      <vt:lpstr>Principales Causas de Morbilidad </vt:lpstr>
      <vt:lpstr>Principales causas de Mortalidad</vt:lpstr>
      <vt:lpstr>Determinantes de Salud del Municipio</vt:lpstr>
      <vt:lpstr>Proyecto para la Promoción de la Salud y Prevención de Enfermedades</vt:lpstr>
      <vt:lpstr>Rescate de espacios públicos</vt:lpstr>
      <vt:lpstr>Rescate de espacios Públicos</vt:lpstr>
      <vt:lpstr>Rescate de espacios Públicos</vt:lpstr>
      <vt:lpstr>Ferias de Salud </vt:lpstr>
      <vt:lpstr>Semana Nacional por un corazón Saludable 2016</vt:lpstr>
      <vt:lpstr>Semana Nacional de Salud para la Gente Grande 2016</vt:lpstr>
      <vt:lpstr>Día Mundial de la Diabetes 2016</vt:lpstr>
      <vt:lpstr>Día Mundial de la Diabetes 2016</vt:lpstr>
      <vt:lpstr>Resultados</vt:lpstr>
      <vt:lpstr>Activación Física</vt:lpstr>
      <vt:lpstr>Diapositiva 18</vt:lpstr>
      <vt:lpstr>“La salud no lo es todo, pero sin ella todo lo demás es nada” -Schopenhauer</vt:lpstr>
    </vt:vector>
  </TitlesOfParts>
  <Company>Hewlett-Packard Company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ACCIONES A 100 DIAS</dc:title>
  <dc:creator>URBANO</dc:creator>
  <cp:lastModifiedBy>USUARIO</cp:lastModifiedBy>
  <cp:revision>6</cp:revision>
  <dcterms:modified xsi:type="dcterms:W3CDTF">2016-12-01T19:19:24Z</dcterms:modified>
</cp:coreProperties>
</file>

<file path=docProps/infrawarePen.xml><?xml version="1.0" encoding="utf-8"?>
<InfrawarePenDraw xmlns="http://www.infraware.co.kr/2012/penmode"/>
</file>